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8"/>
  </p:notesMasterIdLst>
  <p:sldIdLst>
    <p:sldId id="256" r:id="rId2"/>
    <p:sldId id="1122" r:id="rId3"/>
    <p:sldId id="471" r:id="rId4"/>
    <p:sldId id="1205" r:id="rId5"/>
    <p:sldId id="1177" r:id="rId6"/>
    <p:sldId id="1206" r:id="rId7"/>
    <p:sldId id="1176" r:id="rId8"/>
    <p:sldId id="1178" r:id="rId9"/>
    <p:sldId id="1182" r:id="rId10"/>
    <p:sldId id="1183" r:id="rId11"/>
    <p:sldId id="1180" r:id="rId12"/>
    <p:sldId id="1179" r:id="rId13"/>
    <p:sldId id="1184" r:id="rId14"/>
    <p:sldId id="1186" r:id="rId15"/>
    <p:sldId id="1207" r:id="rId16"/>
    <p:sldId id="1187" r:id="rId17"/>
    <p:sldId id="1188" r:id="rId18"/>
    <p:sldId id="1189" r:id="rId19"/>
    <p:sldId id="1191" r:id="rId20"/>
    <p:sldId id="1192" r:id="rId21"/>
    <p:sldId id="1190" r:id="rId22"/>
    <p:sldId id="1193" r:id="rId23"/>
    <p:sldId id="1194" r:id="rId24"/>
    <p:sldId id="1208" r:id="rId25"/>
    <p:sldId id="1195" r:id="rId26"/>
    <p:sldId id="1196" r:id="rId27"/>
    <p:sldId id="1197" r:id="rId28"/>
    <p:sldId id="1199" r:id="rId29"/>
    <p:sldId id="1200" r:id="rId30"/>
    <p:sldId id="1201" r:id="rId31"/>
    <p:sldId id="1203" r:id="rId32"/>
    <p:sldId id="1204" r:id="rId33"/>
    <p:sldId id="1209" r:id="rId34"/>
    <p:sldId id="1210" r:id="rId35"/>
    <p:sldId id="1211" r:id="rId36"/>
    <p:sldId id="550" r:id="rId3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B3FEC54-C99A-2341-AAD7-27E0ADE2F16E}">
          <p14:sldIdLst>
            <p14:sldId id="256"/>
            <p14:sldId id="1122"/>
            <p14:sldId id="471"/>
            <p14:sldId id="1205"/>
            <p14:sldId id="1177"/>
            <p14:sldId id="1206"/>
            <p14:sldId id="1176"/>
            <p14:sldId id="1178"/>
            <p14:sldId id="1182"/>
            <p14:sldId id="1183"/>
            <p14:sldId id="1180"/>
            <p14:sldId id="1179"/>
            <p14:sldId id="1184"/>
            <p14:sldId id="1186"/>
            <p14:sldId id="1207"/>
            <p14:sldId id="1187"/>
            <p14:sldId id="1188"/>
            <p14:sldId id="1189"/>
            <p14:sldId id="1191"/>
            <p14:sldId id="1192"/>
            <p14:sldId id="1190"/>
            <p14:sldId id="1193"/>
            <p14:sldId id="1194"/>
            <p14:sldId id="1208"/>
            <p14:sldId id="1195"/>
            <p14:sldId id="1196"/>
            <p14:sldId id="1197"/>
            <p14:sldId id="1199"/>
            <p14:sldId id="1200"/>
            <p14:sldId id="1201"/>
            <p14:sldId id="1203"/>
            <p14:sldId id="1204"/>
            <p14:sldId id="1209"/>
            <p14:sldId id="1210"/>
            <p14:sldId id="1211"/>
            <p14:sldId id="55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EBE9"/>
    <a:srgbClr val="5697D5"/>
    <a:srgbClr val="508AC1"/>
    <a:srgbClr val="41719C"/>
    <a:srgbClr val="5EA985"/>
    <a:srgbClr val="57B98F"/>
    <a:srgbClr val="9E60B8"/>
    <a:srgbClr val="025249"/>
    <a:srgbClr val="B58900"/>
    <a:srgbClr val="EB5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20"/>
    <p:restoredTop sz="96853" autoAdjust="0"/>
  </p:normalViewPr>
  <p:slideViewPr>
    <p:cSldViewPr snapToGrid="0" snapToObjects="1">
      <p:cViewPr varScale="1">
        <p:scale>
          <a:sx n="201" d="100"/>
          <a:sy n="201" d="100"/>
        </p:scale>
        <p:origin x="208" y="4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3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21.11.22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1pPr>
    <a:lvl2pPr marL="389626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2pPr>
    <a:lvl3pPr marL="779252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3pPr>
    <a:lvl4pPr marL="1168878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4pPr>
    <a:lvl5pPr marL="1558503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5pPr>
    <a:lvl6pPr marL="1948129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6pPr>
    <a:lvl7pPr marL="2337755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7pPr>
    <a:lvl8pPr marL="2727381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8pPr>
    <a:lvl9pPr marL="3117007" algn="l" defTabSz="779252" rtl="0" eaLnBrk="1" latinLnBrk="0" hangingPunct="1">
      <a:defRPr sz="102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86800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83522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7244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04202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244576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55460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99942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15480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8083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9081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74993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2377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20320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980589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22696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9248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9741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231382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083651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70087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69323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269974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67835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84786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15449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343140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29469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8067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95940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4799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3189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063645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9845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35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06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8648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592667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1523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093255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4559300"/>
            <a:ext cx="9144000" cy="3428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097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solidFill>
                  <a:srgbClr val="025249"/>
                </a:solidFill>
              </a:defRPr>
            </a:lvl1pPr>
            <a:lvl2pPr>
              <a:defRPr baseline="0">
                <a:solidFill>
                  <a:srgbClr val="025249"/>
                </a:solidFill>
              </a:defRPr>
            </a:lvl2pPr>
            <a:lvl3pPr>
              <a:defRPr baseline="0">
                <a:solidFill>
                  <a:srgbClr val="025249"/>
                </a:solidFill>
              </a:defRPr>
            </a:lvl3pPr>
            <a:lvl4pPr>
              <a:defRPr baseline="0">
                <a:solidFill>
                  <a:srgbClr val="025249"/>
                </a:solidFill>
              </a:defRPr>
            </a:lvl4pPr>
            <a:lvl5pPr>
              <a:defRPr baseline="0">
                <a:solidFill>
                  <a:srgbClr val="025249"/>
                </a:solidFill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9915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467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93779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361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25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305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480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11/21/22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870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51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Säugetier, Katze, drinnen, suchend enthält.&#10;&#10;Automatisch generierte Beschreibung">
            <a:extLst>
              <a:ext uri="{FF2B5EF4-FFF2-40B4-BE49-F238E27FC236}">
                <a16:creationId xmlns:a16="http://schemas.microsoft.com/office/drawing/2014/main" id="{E9C739CA-371C-C2AC-85C8-4BDB61469D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836" t="15313" r="30" b="15512"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3" name="Rechteck 2"/>
          <p:cNvSpPr/>
          <p:nvPr/>
        </p:nvSpPr>
        <p:spPr>
          <a:xfrm>
            <a:off x="2462400" y="1161397"/>
            <a:ext cx="636939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66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Subscriptions</a:t>
            </a:r>
            <a:endParaRPr lang="de-DE" sz="4800" b="1" dirty="0">
              <a:solidFill>
                <a:srgbClr val="EF7D1D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8583827D-AF88-4F48-8D0F-147CD5A74D67}"/>
              </a:ext>
            </a:extLst>
          </p:cNvPr>
          <p:cNvSpPr/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AB88F">
              <a:alpha val="8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 dirty="0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4550833"/>
            <a:ext cx="9144000" cy="592667"/>
          </a:xfrm>
        </p:spPr>
        <p:txBody>
          <a:bodyPr>
            <a:normAutofit/>
          </a:bodyPr>
          <a:lstStyle/>
          <a:p>
            <a:r>
              <a:rPr lang="de-DE" sz="1200" spc="60" dirty="0">
                <a:solidFill>
                  <a:srgbClr val="D4EBE9"/>
                </a:solidFill>
              </a:rPr>
              <a:t>GraphQL Galaxy, online | </a:t>
            </a:r>
            <a:r>
              <a:rPr lang="de-DE" sz="1200" spc="60" dirty="0" err="1">
                <a:solidFill>
                  <a:srgbClr val="D4EBE9"/>
                </a:solidFill>
              </a:rPr>
              <a:t>Dec</a:t>
            </a:r>
            <a:r>
              <a:rPr lang="de-DE" sz="1200" spc="60" dirty="0">
                <a:solidFill>
                  <a:srgbClr val="D4EBE9"/>
                </a:solidFill>
              </a:rPr>
              <a:t> 8-9 2022 | @</a:t>
            </a:r>
            <a:r>
              <a:rPr lang="de-DE" sz="1200" spc="60" dirty="0" err="1">
                <a:solidFill>
                  <a:srgbClr val="D4EBE9"/>
                </a:solidFill>
              </a:rPr>
              <a:t>nilshartmann</a:t>
            </a:r>
            <a:endParaRPr lang="de-DE" sz="1200" spc="60" dirty="0">
              <a:solidFill>
                <a:srgbClr val="D4EBE9"/>
              </a:solidFill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3168109" y="84607"/>
            <a:ext cx="31322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25E09AC7-3D69-F34C-A49D-EA55FBE2EA1D}"/>
              </a:ext>
            </a:extLst>
          </p:cNvPr>
          <p:cNvSpPr txBox="1"/>
          <p:nvPr/>
        </p:nvSpPr>
        <p:spPr>
          <a:xfrm>
            <a:off x="3177442" y="453725"/>
            <a:ext cx="31228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de-DE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ource Sans Pro" charset="0"/>
                <a:ea typeface="Source Sans Pro" charset="0"/>
                <a:cs typeface="Source Sans Pro" charset="0"/>
              </a:rPr>
              <a:t>nilshartmann.net</a:t>
            </a:r>
            <a:endParaRPr lang="de-DE" sz="1600" dirty="0">
              <a:solidFill>
                <a:schemeClr val="tx1">
                  <a:lumMod val="65000"/>
                  <a:lumOff val="35000"/>
                </a:schemeClr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22A96EEB-A072-2541-96E8-90B08D3FE896}"/>
              </a:ext>
            </a:extLst>
          </p:cNvPr>
          <p:cNvSpPr/>
          <p:nvPr/>
        </p:nvSpPr>
        <p:spPr>
          <a:xfrm>
            <a:off x="1167161" y="2101163"/>
            <a:ext cx="75726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de-DE" sz="3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with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  <a:ea typeface="Montserrat" charset="0"/>
                <a:cs typeface="Montserrat" charset="0"/>
              </a:rPr>
              <a:t>Kafka</a:t>
            </a:r>
            <a:r>
              <a:rPr lang="de-DE" sz="32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 and </a:t>
            </a:r>
            <a:r>
              <a:rPr lang="de-DE" sz="3200" b="1" dirty="0" err="1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9E60B8"/>
                </a:solidFill>
                <a:latin typeface="Montserrat" charset="0"/>
              </a:rPr>
              <a:t>Debezium</a:t>
            </a:r>
            <a:endParaRPr lang="de-DE" sz="3200" b="1" dirty="0">
              <a:ln w="0">
                <a:solidFill>
                  <a:schemeClr val="bg1">
                    <a:lumMod val="65000"/>
                  </a:schemeClr>
                </a:solidFill>
              </a:ln>
              <a:solidFill>
                <a:srgbClr val="9E60B8"/>
              </a:solidFill>
              <a:latin typeface="Montserrat" charset="0"/>
            </a:endParaRP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9FF08613-8DE3-A545-B793-C6684856B114}"/>
              </a:ext>
            </a:extLst>
          </p:cNvPr>
          <p:cNvSpPr/>
          <p:nvPr/>
        </p:nvSpPr>
        <p:spPr>
          <a:xfrm>
            <a:off x="3542509" y="3848520"/>
            <a:ext cx="5127013" cy="438610"/>
          </a:xfrm>
          <a:prstGeom prst="rect">
            <a:avLst/>
          </a:pr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spcBef>
                <a:spcPts val="450"/>
              </a:spcBef>
            </a:pPr>
            <a:r>
              <a:rPr lang="de-DE" spc="40" dirty="0" err="1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Slides</a:t>
            </a:r>
            <a:r>
              <a:rPr lang="de-DE" spc="40" dirty="0">
                <a:solidFill>
                  <a:srgbClr val="36544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(PDF):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/wjax2022-gql</a:t>
            </a:r>
            <a:endParaRPr lang="de-DE" sz="3200" b="1" spc="40" dirty="0">
              <a:solidFill>
                <a:srgbClr val="41719C"/>
              </a:solidFill>
              <a:latin typeface="Calibri" panose="020F0502020204030204" pitchFamily="34" charset="0"/>
              <a:ea typeface="Montserrat" charset="0"/>
              <a:cs typeface="Calibri" panose="020F0502020204030204" pitchFamily="34" charset="0"/>
            </a:endParaRP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5DFEBC18-5492-30E2-3784-3056D22FF40C}"/>
              </a:ext>
            </a:extLst>
          </p:cNvPr>
          <p:cNvSpPr/>
          <p:nvPr/>
        </p:nvSpPr>
        <p:spPr>
          <a:xfrm>
            <a:off x="3168109" y="674478"/>
            <a:ext cx="5432591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4500" b="1" dirty="0">
                <a:ln w="0">
                  <a:solidFill>
                    <a:schemeClr val="bg1">
                      <a:lumMod val="65000"/>
                    </a:schemeClr>
                  </a:solidFill>
                </a:ln>
                <a:solidFill>
                  <a:srgbClr val="41719C"/>
                </a:solidFill>
                <a:latin typeface="Montserrat" charset="0"/>
                <a:ea typeface="Montserrat" charset="0"/>
                <a:cs typeface="Montserrat" charset="0"/>
              </a:rPr>
              <a:t>GraphQL</a:t>
            </a: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F2B3C72A-F4D9-6CE3-E6C0-586239276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01" y="519191"/>
            <a:ext cx="8604194" cy="3657599"/>
          </a:xfrm>
          <a:prstGeom prst="rect">
            <a:avLst/>
          </a:prstGeom>
        </p:spPr>
      </p:pic>
      <p:sp>
        <p:nvSpPr>
          <p:cNvPr id="2" name="Titel 5">
            <a:extLst>
              <a:ext uri="{FF2B5EF4-FFF2-40B4-BE49-F238E27FC236}">
                <a16:creationId xmlns:a16="http://schemas.microsoft.com/office/drawing/2014/main" id="{772D7706-E3E6-D078-8732-56E267B4A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3346483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D5BEA0F-CFE8-209E-5DCF-2D1C7E556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6" y="563934"/>
            <a:ext cx="8498944" cy="3612858"/>
          </a:xfrm>
          <a:prstGeom prst="rect">
            <a:avLst/>
          </a:prstGeom>
        </p:spPr>
      </p:pic>
      <p:sp>
        <p:nvSpPr>
          <p:cNvPr id="4" name="Titel 5">
            <a:extLst>
              <a:ext uri="{FF2B5EF4-FFF2-40B4-BE49-F238E27FC236}">
                <a16:creationId xmlns:a16="http://schemas.microsoft.com/office/drawing/2014/main" id="{F22A89DA-3723-4B22-64EA-2A0D95E7E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42903410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F6DB07F-F635-D946-8BC3-34F6691BF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5" y="560808"/>
            <a:ext cx="8506295" cy="3615983"/>
          </a:xfrm>
          <a:prstGeom prst="rect">
            <a:avLst/>
          </a:prstGeom>
        </p:spPr>
      </p:pic>
      <p:sp>
        <p:nvSpPr>
          <p:cNvPr id="4" name="Titel 5">
            <a:extLst>
              <a:ext uri="{FF2B5EF4-FFF2-40B4-BE49-F238E27FC236}">
                <a16:creationId xmlns:a16="http://schemas.microsoft.com/office/drawing/2014/main" id="{FA5A1D7A-C587-F62A-0C50-C036B6776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257786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5">
            <a:extLst>
              <a:ext uri="{FF2B5EF4-FFF2-40B4-BE49-F238E27FC236}">
                <a16:creationId xmlns:a16="http://schemas.microsoft.com/office/drawing/2014/main" id="{8B6292F0-D6C7-29CD-961B-D0DCF15EC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D806950-BA7D-93FE-DC60-C068AED994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4" y="560807"/>
            <a:ext cx="8506295" cy="361598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CDE15ABD-B0B0-9CD5-21D5-89B3CA2ED7FA}"/>
              </a:ext>
            </a:extLst>
          </p:cNvPr>
          <p:cNvSpPr txBox="1"/>
          <p:nvPr/>
        </p:nvSpPr>
        <p:spPr>
          <a:xfrm>
            <a:off x="5246176" y="232475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/>
              <a:t>😊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01B3EE92-8F1F-1037-9149-00F88651AE08}"/>
              </a:ext>
            </a:extLst>
          </p:cNvPr>
          <p:cNvSpPr txBox="1"/>
          <p:nvPr/>
        </p:nvSpPr>
        <p:spPr>
          <a:xfrm>
            <a:off x="8242515" y="232475"/>
            <a:ext cx="8002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800" dirty="0"/>
              <a:t>😢</a:t>
            </a:r>
          </a:p>
        </p:txBody>
      </p:sp>
    </p:spTree>
    <p:extLst>
      <p:ext uri="{BB962C8B-B14F-4D97-AF65-F5344CB8AC3E}">
        <p14:creationId xmlns:p14="http://schemas.microsoft.com/office/powerpoint/2010/main" val="1863461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5">
            <a:extLst>
              <a:ext uri="{FF2B5EF4-FFF2-40B4-BE49-F238E27FC236}">
                <a16:creationId xmlns:a16="http://schemas.microsoft.com/office/drawing/2014/main" id="{7DDF42D1-5B7C-8C24-9352-1BB5AE7AB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DBB01975-8257-5DA6-3316-686A79C5D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77" y="147235"/>
            <a:ext cx="7230846" cy="418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71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3E86734C-3873-95A9-CB13-459CD6E5D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77" y="147235"/>
            <a:ext cx="7230846" cy="4184542"/>
          </a:xfrm>
          <a:prstGeom prst="rect">
            <a:avLst/>
          </a:prstGeom>
        </p:spPr>
      </p:pic>
      <p:sp>
        <p:nvSpPr>
          <p:cNvPr id="8" name="Titel 5">
            <a:extLst>
              <a:ext uri="{FF2B5EF4-FFF2-40B4-BE49-F238E27FC236}">
                <a16:creationId xmlns:a16="http://schemas.microsoft.com/office/drawing/2014/main" id="{7DDF42D1-5B7C-8C24-9352-1BB5AE7AB7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</p:spTree>
    <p:extLst>
      <p:ext uri="{BB962C8B-B14F-4D97-AF65-F5344CB8AC3E}">
        <p14:creationId xmlns:p14="http://schemas.microsoft.com/office/powerpoint/2010/main" val="9175867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90445CC3-3A35-C5AD-BE25-1462C4E18D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56700"/>
            <a:ext cx="7214491" cy="4175077"/>
          </a:xfrm>
          <a:prstGeom prst="rect">
            <a:avLst/>
          </a:prstGeom>
        </p:spPr>
      </p:pic>
      <p:sp>
        <p:nvSpPr>
          <p:cNvPr id="9" name="Titel 5">
            <a:extLst>
              <a:ext uri="{FF2B5EF4-FFF2-40B4-BE49-F238E27FC236}">
                <a16:creationId xmlns:a16="http://schemas.microsoft.com/office/drawing/2014/main" id="{8A7E9F54-0611-ECD1-1797-3F3D8F214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</p:spTree>
    <p:extLst>
      <p:ext uri="{BB962C8B-B14F-4D97-AF65-F5344CB8AC3E}">
        <p14:creationId xmlns:p14="http://schemas.microsoft.com/office/powerpoint/2010/main" val="41935048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3728455-D948-4DB3-5C24-DEFB5238D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5"/>
            <a:ext cx="7198136" cy="416561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9E0BC921-0A18-D33B-E1A3-1BF77AAB8F0D}"/>
              </a:ext>
            </a:extLst>
          </p:cNvPr>
          <p:cNvSpPr txBox="1"/>
          <p:nvPr/>
        </p:nvSpPr>
        <p:spPr>
          <a:xfrm>
            <a:off x="5111858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😊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9E025E8-C157-2DF2-983F-9D7FD0F7E9FC}"/>
              </a:ext>
            </a:extLst>
          </p:cNvPr>
          <p:cNvSpPr txBox="1"/>
          <p:nvPr/>
        </p:nvSpPr>
        <p:spPr>
          <a:xfrm>
            <a:off x="7746569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😊</a:t>
            </a:r>
          </a:p>
        </p:txBody>
      </p:sp>
      <p:sp>
        <p:nvSpPr>
          <p:cNvPr id="11" name="Titel 5">
            <a:extLst>
              <a:ext uri="{FF2B5EF4-FFF2-40B4-BE49-F238E27FC236}">
                <a16:creationId xmlns:a16="http://schemas.microsoft.com/office/drawing/2014/main" id="{AAE6421E-A1B9-88C1-698F-0337FA70A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Message Broker</a:t>
            </a:r>
          </a:p>
        </p:txBody>
      </p:sp>
    </p:spTree>
    <p:extLst>
      <p:ext uri="{BB962C8B-B14F-4D97-AF65-F5344CB8AC3E}">
        <p14:creationId xmlns:p14="http://schemas.microsoft.com/office/powerpoint/2010/main" val="33021068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5">
            <a:extLst>
              <a:ext uri="{FF2B5EF4-FFF2-40B4-BE49-F238E27FC236}">
                <a16:creationId xmlns:a16="http://schemas.microsoft.com/office/drawing/2014/main" id="{76978293-642D-2A3E-9E51-EC34D6589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>
                <a:solidFill>
                  <a:srgbClr val="D4EBE9"/>
                </a:solidFill>
              </a:rPr>
              <a:t>Apache Kafka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kafka.apache.org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3800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B9AD622-4716-0732-442D-82468CF6F7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2542"/>
          <a:stretch/>
        </p:blipFill>
        <p:spPr>
          <a:xfrm>
            <a:off x="761743" y="1797802"/>
            <a:ext cx="7696457" cy="836909"/>
          </a:xfrm>
          <a:prstGeom prst="rect">
            <a:avLst/>
          </a:prstGeom>
        </p:spPr>
      </p:pic>
      <p:sp>
        <p:nvSpPr>
          <p:cNvPr id="4" name="Titel 5">
            <a:extLst>
              <a:ext uri="{FF2B5EF4-FFF2-40B4-BE49-F238E27FC236}">
                <a16:creationId xmlns:a16="http://schemas.microsoft.com/office/drawing/2014/main" id="{DE828021-5A19-9430-6937-D0A10A98B6C2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697D5"/>
          </a:solidFill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>
                <a:solidFill>
                  <a:srgbClr val="D4EBE9"/>
                </a:solidFill>
              </a:rPr>
              <a:t>Apache Kafka – https://kafka.apache.org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321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60" dirty="0"/>
              <a:t>https://</a:t>
            </a:r>
            <a:r>
              <a:rPr lang="de-DE" spc="60" dirty="0" err="1"/>
              <a:t>nilshartmann.net</a:t>
            </a:r>
            <a:endParaRPr lang="de-DE" spc="60" dirty="0"/>
          </a:p>
        </p:txBody>
      </p:sp>
      <p:sp>
        <p:nvSpPr>
          <p:cNvPr id="3" name="Textfeld 2"/>
          <p:cNvSpPr txBox="1"/>
          <p:nvPr/>
        </p:nvSpPr>
        <p:spPr>
          <a:xfrm>
            <a:off x="1643167" y="315650"/>
            <a:ext cx="585769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7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1200" b="1" dirty="0" err="1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nils@nilshartmann.net</a:t>
            </a:r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endParaRPr lang="de-DE" sz="1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Developer,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Architect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and Coach </a:t>
            </a:r>
            <a:r>
              <a:rPr lang="de-DE" sz="1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1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B4CD9C7B-1EC0-B64B-8EFD-E44C1A4AB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15" y="2188138"/>
            <a:ext cx="1264947" cy="1844884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7A0226B8-0AE2-E246-8B5B-A4D1C2599CAB}"/>
              </a:ext>
            </a:extLst>
          </p:cNvPr>
          <p:cNvSpPr/>
          <p:nvPr/>
        </p:nvSpPr>
        <p:spPr>
          <a:xfrm>
            <a:off x="4572000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reactbuch.de</a:t>
            </a:r>
            <a:endParaRPr lang="de-DE" sz="1151" b="1" dirty="0">
              <a:solidFill>
                <a:srgbClr val="B58900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987F8C36-51E4-7813-9F4F-4D2A03599E84}"/>
              </a:ext>
            </a:extLst>
          </p:cNvPr>
          <p:cNvSpPr/>
          <p:nvPr/>
        </p:nvSpPr>
        <p:spPr>
          <a:xfrm>
            <a:off x="1224998" y="4150122"/>
            <a:ext cx="3714750" cy="269433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https://</a:t>
            </a:r>
            <a:r>
              <a:rPr lang="de-DE" sz="1151" b="1" dirty="0" err="1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graphql.schule</a:t>
            </a:r>
            <a:r>
              <a:rPr lang="de-DE" sz="1151" b="1" dirty="0">
                <a:solidFill>
                  <a:srgbClr val="B58900"/>
                </a:solidFill>
                <a:latin typeface="Source Sans Pro" charset="0"/>
                <a:ea typeface="Source Sans Pro" charset="0"/>
                <a:cs typeface="Source Sans Pro" charset="0"/>
              </a:rPr>
              <a:t>/video-kurs</a:t>
            </a: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63257E62-94D2-B6BC-08BC-EF9623E137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4600" y="2188138"/>
            <a:ext cx="1880638" cy="1858667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A2283DA9-BE52-85CC-E2BC-8784FAC22A00}"/>
              </a:ext>
            </a:extLst>
          </p:cNvPr>
          <p:cNvSpPr txBox="1"/>
          <p:nvPr/>
        </p:nvSpPr>
        <p:spPr>
          <a:xfrm>
            <a:off x="857250" y="1659940"/>
            <a:ext cx="7429500" cy="3000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135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Java, Spring, GraphQL, TypeScript, </a:t>
            </a:r>
            <a:r>
              <a:rPr lang="de-DE" sz="135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endParaRPr lang="de-DE" sz="1350" b="1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636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B9AD622-4716-0732-442D-82468CF6F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743" y="400456"/>
            <a:ext cx="7696457" cy="2234256"/>
          </a:xfrm>
          <a:prstGeom prst="rect">
            <a:avLst/>
          </a:prstGeom>
        </p:spPr>
      </p:pic>
      <p:sp>
        <p:nvSpPr>
          <p:cNvPr id="2" name="Titel 5">
            <a:extLst>
              <a:ext uri="{FF2B5EF4-FFF2-40B4-BE49-F238E27FC236}">
                <a16:creationId xmlns:a16="http://schemas.microsoft.com/office/drawing/2014/main" id="{A09E0B10-588C-4246-DF78-715BA89AC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>
                <a:solidFill>
                  <a:srgbClr val="D4EBE9"/>
                </a:solidFill>
              </a:rPr>
              <a:t>Apache Kafka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kafka.apache.org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80899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9E7ABB5-148C-CA96-D443-43B211685F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00456"/>
            <a:ext cx="7772400" cy="3738154"/>
          </a:xfrm>
          <a:prstGeom prst="rect">
            <a:avLst/>
          </a:prstGeom>
        </p:spPr>
      </p:pic>
      <p:sp>
        <p:nvSpPr>
          <p:cNvPr id="2" name="Titel 5">
            <a:extLst>
              <a:ext uri="{FF2B5EF4-FFF2-40B4-BE49-F238E27FC236}">
                <a16:creationId xmlns:a16="http://schemas.microsoft.com/office/drawing/2014/main" id="{6FEBECD1-E478-2DE7-6EDC-CD8E1A818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>
                <a:solidFill>
                  <a:srgbClr val="D4EBE9"/>
                </a:solidFill>
              </a:rPr>
              <a:t>Apache Kafka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kafka.apache.org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3012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9D90EA66-32AB-F96D-A8A1-1AFC41E5B8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00456"/>
            <a:ext cx="7772400" cy="3738154"/>
          </a:xfrm>
          <a:prstGeom prst="rect">
            <a:avLst/>
          </a:prstGeom>
        </p:spPr>
      </p:pic>
      <p:sp>
        <p:nvSpPr>
          <p:cNvPr id="2" name="Titel 5">
            <a:extLst>
              <a:ext uri="{FF2B5EF4-FFF2-40B4-BE49-F238E27FC236}">
                <a16:creationId xmlns:a16="http://schemas.microsoft.com/office/drawing/2014/main" id="{6527A5DC-79F3-62D8-73FE-B7BEACD69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>
                <a:solidFill>
                  <a:srgbClr val="D4EBE9"/>
                </a:solidFill>
              </a:rPr>
              <a:t>Apache Kafka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kafka.apache.org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7426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256D6CF5-E9E6-CF0C-719B-E35034493A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4"/>
            <a:ext cx="7362611" cy="416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957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7ED1D59-A879-85F0-2470-EAE80A039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5"/>
            <a:ext cx="7362610" cy="4165613"/>
          </a:xfrm>
          <a:prstGeom prst="rect">
            <a:avLst/>
          </a:prstGeom>
        </p:spPr>
      </p:pic>
      <p:sp>
        <p:nvSpPr>
          <p:cNvPr id="5" name="Titel 5">
            <a:extLst>
              <a:ext uri="{FF2B5EF4-FFF2-40B4-BE49-F238E27FC236}">
                <a16:creationId xmlns:a16="http://schemas.microsoft.com/office/drawing/2014/main" id="{68266690-68F6-5FA5-E58D-EDBDD03D5DFB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7023157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B18E9E1B-BB57-AA0A-4F07-88B229303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32" y="166165"/>
            <a:ext cx="7362610" cy="4165613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B58453AB-A6B4-AEB7-EA00-92754C2315D9}"/>
              </a:ext>
            </a:extLst>
          </p:cNvPr>
          <p:cNvSpPr txBox="1"/>
          <p:nvPr/>
        </p:nvSpPr>
        <p:spPr>
          <a:xfrm>
            <a:off x="5111858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07ADAF6-67C5-3977-504B-E346237ED74D}"/>
              </a:ext>
            </a:extLst>
          </p:cNvPr>
          <p:cNvSpPr txBox="1"/>
          <p:nvPr/>
        </p:nvSpPr>
        <p:spPr>
          <a:xfrm>
            <a:off x="7746569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  <p:sp>
        <p:nvSpPr>
          <p:cNvPr id="7" name="Titel 5">
            <a:extLst>
              <a:ext uri="{FF2B5EF4-FFF2-40B4-BE49-F238E27FC236}">
                <a16:creationId xmlns:a16="http://schemas.microsoft.com/office/drawing/2014/main" id="{A7BB7843-1050-45BD-6F48-D1CED72F307C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9102802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8DB53DED-0B4B-4607-D374-34C89EFC6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441" y="166166"/>
            <a:ext cx="8020100" cy="4169779"/>
          </a:xfrm>
          <a:prstGeom prst="rect">
            <a:avLst/>
          </a:prstGeom>
        </p:spPr>
      </p:pic>
      <p:sp>
        <p:nvSpPr>
          <p:cNvPr id="10" name="Titel 5">
            <a:extLst>
              <a:ext uri="{FF2B5EF4-FFF2-40B4-BE49-F238E27FC236}">
                <a16:creationId xmlns:a16="http://schemas.microsoft.com/office/drawing/2014/main" id="{A09CD55D-4DBA-1BFB-9C29-D8F7AC897A4D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66074649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6488467C-6B8B-B5CD-71F2-B587F1529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440" y="166166"/>
            <a:ext cx="8020099" cy="416977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7185C0D-ADDE-CA59-D157-7ED5C307F1D0}"/>
              </a:ext>
            </a:extLst>
          </p:cNvPr>
          <p:cNvSpPr txBox="1"/>
          <p:nvPr/>
        </p:nvSpPr>
        <p:spPr>
          <a:xfrm>
            <a:off x="5111858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2AB5C045-A739-C707-23D2-4194BE8C151F}"/>
              </a:ext>
            </a:extLst>
          </p:cNvPr>
          <p:cNvSpPr txBox="1"/>
          <p:nvPr/>
        </p:nvSpPr>
        <p:spPr>
          <a:xfrm>
            <a:off x="7746569" y="66153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dirty="0"/>
              <a:t>😢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512072CB-B163-2EBA-BC67-F31726FABD6A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 err="1"/>
              <a:t>Adding</a:t>
            </a:r>
            <a:r>
              <a:rPr lang="de-DE" sz="2400" cap="none" spc="75" dirty="0"/>
              <a:t> a </a:t>
            </a:r>
            <a:r>
              <a:rPr lang="de-DE" sz="2400" cap="none" spc="75" dirty="0" err="1"/>
              <a:t>database</a:t>
            </a:r>
            <a:r>
              <a:rPr lang="de-DE" sz="2400" cap="none" spc="75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534738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800" cap="none" spc="75" dirty="0">
                <a:solidFill>
                  <a:srgbClr val="D4EBE9"/>
                </a:solidFill>
              </a:rPr>
              <a:t>Change Data Capture (CDC)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6197E83-6F17-E4F5-DC05-011366E5C7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797"/>
          <a:stretch/>
        </p:blipFill>
        <p:spPr>
          <a:xfrm>
            <a:off x="685800" y="473344"/>
            <a:ext cx="7772400" cy="231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4407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26197E83-6F17-E4F5-DC05-011366E5C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473344"/>
            <a:ext cx="7772400" cy="3607877"/>
          </a:xfrm>
          <a:prstGeom prst="rect">
            <a:avLst/>
          </a:prstGeom>
        </p:spPr>
      </p:pic>
      <p:sp>
        <p:nvSpPr>
          <p:cNvPr id="4" name="Titel 3">
            <a:extLst>
              <a:ext uri="{FF2B5EF4-FFF2-40B4-BE49-F238E27FC236}">
                <a16:creationId xmlns:a16="http://schemas.microsoft.com/office/drawing/2014/main" id="{C78A7A5B-198C-32CA-C500-73E5CC9AC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Titel 5">
            <a:extLst>
              <a:ext uri="{FF2B5EF4-FFF2-40B4-BE49-F238E27FC236}">
                <a16:creationId xmlns:a16="http://schemas.microsoft.com/office/drawing/2014/main" id="{41E2372A-02D1-A99C-A98D-17AE49FA593E}"/>
              </a:ext>
            </a:extLst>
          </p:cNvPr>
          <p:cNvSpPr txBox="1">
            <a:spLocks/>
          </p:cNvSpPr>
          <p:nvPr/>
        </p:nvSpPr>
        <p:spPr>
          <a:xfrm>
            <a:off x="0" y="4550833"/>
            <a:ext cx="9144000" cy="592667"/>
          </a:xfrm>
          <a:prstGeom prst="rect">
            <a:avLst/>
          </a:prstGeom>
          <a:solidFill>
            <a:srgbClr val="5697D5"/>
          </a:solidFill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800" cap="none" spc="75">
                <a:solidFill>
                  <a:srgbClr val="D4EBE9"/>
                </a:solidFill>
              </a:rPr>
              <a:t>Change Data Capture (CDC)</a:t>
            </a:r>
            <a:endParaRPr lang="de-DE" sz="2800" cap="none" spc="75" dirty="0">
              <a:solidFill>
                <a:srgbClr val="D4EBE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087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5">
            <a:extLst>
              <a:ext uri="{FF2B5EF4-FFF2-40B4-BE49-F238E27FC236}">
                <a16:creationId xmlns:a16="http://schemas.microsoft.com/office/drawing/2014/main" id="{E9E03217-B50C-DA82-FE3A-D9298686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GraphQL API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432E261-5A72-A6CA-7A6B-0E3398B54982}"/>
              </a:ext>
            </a:extLst>
          </p:cNvPr>
          <p:cNvSpPr txBox="1"/>
          <p:nvPr/>
        </p:nvSpPr>
        <p:spPr>
          <a:xfrm>
            <a:off x="2147978" y="489182"/>
            <a:ext cx="41619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Customer {</a:t>
            </a:r>
            <a:b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400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BF76ECE-A52A-1EE2-E52C-44C7ABF68D16}"/>
              </a:ext>
            </a:extLst>
          </p:cNvPr>
          <p:cNvSpPr txBox="1"/>
          <p:nvPr/>
        </p:nvSpPr>
        <p:spPr>
          <a:xfrm>
            <a:off x="2147978" y="1998313"/>
            <a:ext cx="64627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AddCustomerInput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Customer!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3664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  <a:solidFill>
            <a:srgbClr val="5697D5"/>
          </a:solidFill>
        </p:spPr>
        <p:txBody>
          <a:bodyPr>
            <a:normAutofit/>
          </a:bodyPr>
          <a:lstStyle/>
          <a:p>
            <a:r>
              <a:rPr lang="de-DE" sz="2400" cap="none" spc="75" dirty="0" err="1">
                <a:solidFill>
                  <a:srgbClr val="D4EBE9"/>
                </a:solidFill>
              </a:rPr>
              <a:t>Debezium</a:t>
            </a:r>
            <a:r>
              <a:rPr lang="de-DE" sz="2400" cap="none" spc="75" dirty="0">
                <a:solidFill>
                  <a:srgbClr val="D4EBE9"/>
                </a:solidFill>
              </a:rPr>
              <a:t> – https://</a:t>
            </a:r>
            <a:r>
              <a:rPr lang="de-DE" sz="2400" cap="none" spc="75" dirty="0" err="1">
                <a:solidFill>
                  <a:srgbClr val="D4EBE9"/>
                </a:solidFill>
              </a:rPr>
              <a:t>debezium.io</a:t>
            </a:r>
            <a:endParaRPr lang="de-DE" sz="2400" cap="none" spc="75" dirty="0">
              <a:solidFill>
                <a:srgbClr val="D4EBE9"/>
              </a:solidFill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63703F84-AB0E-7E02-6367-54EB9DA20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128" y="108592"/>
            <a:ext cx="7433744" cy="420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4167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5987A05-D8C0-9D1C-8762-B909735DE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546" y="278038"/>
            <a:ext cx="6914908" cy="4053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1986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62C7F0E-5EC1-7FAA-9166-B53E9AFD3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546" y="278038"/>
            <a:ext cx="6914908" cy="405373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F424FE0-9E1A-BBB4-771E-9AF79E79DF82}"/>
              </a:ext>
            </a:extLst>
          </p:cNvPr>
          <p:cNvSpPr txBox="1"/>
          <p:nvPr/>
        </p:nvSpPr>
        <p:spPr>
          <a:xfrm>
            <a:off x="5111858" y="15139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33FA1B2-F2C5-76FE-7A8F-F1890741A568}"/>
              </a:ext>
            </a:extLst>
          </p:cNvPr>
          <p:cNvSpPr txBox="1"/>
          <p:nvPr/>
        </p:nvSpPr>
        <p:spPr>
          <a:xfrm>
            <a:off x="7485715" y="15139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</p:spTree>
    <p:extLst>
      <p:ext uri="{BB962C8B-B14F-4D97-AF65-F5344CB8AC3E}">
        <p14:creationId xmlns:p14="http://schemas.microsoft.com/office/powerpoint/2010/main" val="23398479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562C7F0E-5EC1-7FAA-9166-B53E9AFD32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546" y="278038"/>
            <a:ext cx="6914908" cy="405373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EF424FE0-9E1A-BBB4-771E-9AF79E79DF82}"/>
              </a:ext>
            </a:extLst>
          </p:cNvPr>
          <p:cNvSpPr txBox="1"/>
          <p:nvPr/>
        </p:nvSpPr>
        <p:spPr>
          <a:xfrm>
            <a:off x="5111858" y="15139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33FA1B2-F2C5-76FE-7A8F-F1890741A568}"/>
              </a:ext>
            </a:extLst>
          </p:cNvPr>
          <p:cNvSpPr txBox="1"/>
          <p:nvPr/>
        </p:nvSpPr>
        <p:spPr>
          <a:xfrm>
            <a:off x="7485715" y="151394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/>
              <a:t>😊</a:t>
            </a:r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64319D06-895F-F4D2-07D0-FBD012F853E4}"/>
              </a:ext>
            </a:extLst>
          </p:cNvPr>
          <p:cNvSpPr/>
          <p:nvPr/>
        </p:nvSpPr>
        <p:spPr>
          <a:xfrm>
            <a:off x="929898" y="151394"/>
            <a:ext cx="7400441" cy="4304369"/>
          </a:xfrm>
          <a:prstGeom prst="rect">
            <a:avLst/>
          </a:prstGeom>
          <a:solidFill>
            <a:srgbClr val="D4EBE9">
              <a:alpha val="711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			</a:t>
            </a:r>
          </a:p>
        </p:txBody>
      </p:sp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985788">
            <a:off x="2186412" y="1836381"/>
            <a:ext cx="4887411" cy="592667"/>
          </a:xfrm>
        </p:spPr>
        <p:txBody>
          <a:bodyPr>
            <a:normAutofit fontScale="90000"/>
          </a:bodyPr>
          <a:lstStyle/>
          <a:p>
            <a:r>
              <a:rPr lang="de-DE" sz="12800" cap="none" spc="75" dirty="0"/>
              <a:t>Demo</a:t>
            </a:r>
            <a:r>
              <a:rPr lang="de-DE" sz="2800" cap="none" spc="75" dirty="0"/>
              <a:t> </a:t>
            </a:r>
          </a:p>
        </p:txBody>
      </p:sp>
      <p:sp>
        <p:nvSpPr>
          <p:cNvPr id="9" name="Titel 5">
            <a:extLst>
              <a:ext uri="{FF2B5EF4-FFF2-40B4-BE49-F238E27FC236}">
                <a16:creationId xmlns:a16="http://schemas.microsoft.com/office/drawing/2014/main" id="{2EF875AC-B700-F690-5272-FB2ACD10EA4E}"/>
              </a:ext>
            </a:extLst>
          </p:cNvPr>
          <p:cNvSpPr txBox="1">
            <a:spLocks/>
          </p:cNvSpPr>
          <p:nvPr/>
        </p:nvSpPr>
        <p:spPr>
          <a:xfrm>
            <a:off x="0" y="4550834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400" cap="none" spc="75" dirty="0"/>
              <a:t>https://</a:t>
            </a:r>
            <a:r>
              <a:rPr lang="de-DE" sz="2400" cap="none" spc="75" dirty="0" err="1"/>
              <a:t>graphql.schule</a:t>
            </a:r>
            <a:r>
              <a:rPr lang="de-DE" sz="2400" cap="none" spc="75" dirty="0"/>
              <a:t>/</a:t>
            </a:r>
            <a:r>
              <a:rPr lang="de-DE" sz="2400" cap="none" spc="75" dirty="0" err="1"/>
              <a:t>galaxy-example</a:t>
            </a:r>
            <a:endParaRPr lang="de-DE" sz="2400" cap="none" spc="75" dirty="0"/>
          </a:p>
        </p:txBody>
      </p:sp>
    </p:spTree>
    <p:extLst>
      <p:ext uri="{BB962C8B-B14F-4D97-AF65-F5344CB8AC3E}">
        <p14:creationId xmlns:p14="http://schemas.microsoft.com/office/powerpoint/2010/main" val="4653050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sp>
        <p:nvSpPr>
          <p:cNvPr id="3" name="Titel 5">
            <a:extLst>
              <a:ext uri="{FF2B5EF4-FFF2-40B4-BE49-F238E27FC236}">
                <a16:creationId xmlns:a16="http://schemas.microsoft.com/office/drawing/2014/main" id="{CD30CC98-FA61-7AF8-C180-C646BB7E3030}"/>
              </a:ext>
            </a:extLst>
          </p:cNvPr>
          <p:cNvSpPr txBox="1">
            <a:spLocks/>
          </p:cNvSpPr>
          <p:nvPr/>
        </p:nvSpPr>
        <p:spPr>
          <a:xfrm>
            <a:off x="46495" y="2466312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800" cap="none" spc="75" dirty="0" err="1">
                <a:solidFill>
                  <a:srgbClr val="FF0000"/>
                </a:solidFill>
              </a:rPr>
              <a:t>KStream</a:t>
            </a:r>
            <a:endParaRPr lang="de-DE" sz="2800" cap="none" spc="75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20283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5">
            <a:extLst>
              <a:ext uri="{FF2B5EF4-FFF2-40B4-BE49-F238E27FC236}">
                <a16:creationId xmlns:a16="http://schemas.microsoft.com/office/drawing/2014/main" id="{8B6A60AB-4339-7004-12C3-32B03CF472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800" cap="none" spc="75" dirty="0" err="1"/>
              <a:t>Debezium</a:t>
            </a:r>
            <a:endParaRPr lang="de-DE" sz="2800" cap="none" spc="75" dirty="0"/>
          </a:p>
        </p:txBody>
      </p:sp>
      <p:sp>
        <p:nvSpPr>
          <p:cNvPr id="3" name="Titel 5">
            <a:extLst>
              <a:ext uri="{FF2B5EF4-FFF2-40B4-BE49-F238E27FC236}">
                <a16:creationId xmlns:a16="http://schemas.microsoft.com/office/drawing/2014/main" id="{CD30CC98-FA61-7AF8-C180-C646BB7E3030}"/>
              </a:ext>
            </a:extLst>
          </p:cNvPr>
          <p:cNvSpPr txBox="1">
            <a:spLocks/>
          </p:cNvSpPr>
          <p:nvPr/>
        </p:nvSpPr>
        <p:spPr>
          <a:xfrm>
            <a:off x="46495" y="2466312"/>
            <a:ext cx="9144000" cy="592667"/>
          </a:xfrm>
          <a:prstGeom prst="rect">
            <a:avLst/>
          </a:prstGeom>
        </p:spPr>
        <p:txBody>
          <a:bodyPr vert="horz" lIns="0" tIns="0" rIns="0" bIns="0" rtlCol="0" anchor="ctr" anchorCtr="0">
            <a:normAutofit fontScale="92500" lnSpcReduction="200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523" b="1" i="0" kern="1200" cap="all" baseline="0">
                <a:solidFill>
                  <a:srgbClr val="025249"/>
                </a:solidFill>
                <a:latin typeface="Montserrat" charset="0"/>
                <a:ea typeface="+mj-ea"/>
                <a:cs typeface="+mj-cs"/>
              </a:defRPr>
            </a:lvl1pPr>
          </a:lstStyle>
          <a:p>
            <a:r>
              <a:rPr lang="de-DE" sz="2800" cap="none" spc="75" dirty="0">
                <a:solidFill>
                  <a:srgbClr val="FF0000"/>
                </a:solidFill>
              </a:rPr>
              <a:t>Summary mit Ausblick: K + DBZ für DB Read Model</a:t>
            </a:r>
          </a:p>
        </p:txBody>
      </p:sp>
    </p:spTree>
    <p:extLst>
      <p:ext uri="{BB962C8B-B14F-4D97-AF65-F5344CB8AC3E}">
        <p14:creationId xmlns:p14="http://schemas.microsoft.com/office/powerpoint/2010/main" val="903518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Wasser, gelb, Sonnenuntergang, Badewanne enthält.&#10;&#10;Automatisch generierte Beschreibung">
            <a:extLst>
              <a:ext uri="{FF2B5EF4-FFF2-40B4-BE49-F238E27FC236}">
                <a16:creationId xmlns:a16="http://schemas.microsoft.com/office/drawing/2014/main" id="{5712451A-62CD-F995-F2CB-CE8DF184E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57"/>
          <a:stretch/>
        </p:blipFill>
        <p:spPr>
          <a:xfrm>
            <a:off x="0" y="-10238"/>
            <a:ext cx="9144000" cy="52122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B486D047-2845-FD46-9E97-96862A46AB8E}"/>
              </a:ext>
            </a:extLst>
          </p:cNvPr>
          <p:cNvSpPr/>
          <p:nvPr/>
        </p:nvSpPr>
        <p:spPr>
          <a:xfrm>
            <a:off x="-20096" y="-10237"/>
            <a:ext cx="9144000" cy="4619548"/>
          </a:xfrm>
          <a:prstGeom prst="rect">
            <a:avLst/>
          </a:prstGeom>
          <a:solidFill>
            <a:srgbClr val="D4EBE9">
              <a:alpha val="14913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A7CEA2F-9B98-C545-A913-2FD65D763AE3}"/>
              </a:ext>
            </a:extLst>
          </p:cNvPr>
          <p:cNvSpPr/>
          <p:nvPr/>
        </p:nvSpPr>
        <p:spPr>
          <a:xfrm>
            <a:off x="857250" y="4550833"/>
            <a:ext cx="7429500" cy="592667"/>
          </a:xfrm>
          <a:prstGeom prst="rect">
            <a:avLst/>
          </a:prstGeom>
          <a:solidFill>
            <a:srgbClr val="5AB88F">
              <a:alpha val="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151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67239" y="4609310"/>
            <a:ext cx="7429500" cy="592667"/>
          </a:xfrm>
        </p:spPr>
        <p:txBody>
          <a:bodyPr/>
          <a:lstStyle/>
          <a:p>
            <a:r>
              <a:rPr lang="de-DE" spc="60" dirty="0"/>
              <a:t>HTTPS://NILSHARTMANN.NET | @</a:t>
            </a:r>
            <a:r>
              <a:rPr lang="de-DE" spc="60" dirty="0" err="1"/>
              <a:t>nilshartmann</a:t>
            </a:r>
            <a:endParaRPr lang="de-DE" spc="6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DDDDCEAB-80AC-984C-A849-8AFD5EA1A016}"/>
              </a:ext>
            </a:extLst>
          </p:cNvPr>
          <p:cNvSpPr/>
          <p:nvPr/>
        </p:nvSpPr>
        <p:spPr>
          <a:xfrm>
            <a:off x="2388725" y="871587"/>
            <a:ext cx="4592255" cy="776853"/>
          </a:xfrm>
          <a:prstGeom prst="rect">
            <a:avLst/>
          </a:prstGeom>
          <a:solidFill>
            <a:schemeClr val="accent1">
              <a:lumMod val="40000"/>
              <a:lumOff val="6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Thanks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 a </a:t>
            </a:r>
            <a:r>
              <a:rPr lang="de-DE" sz="6000" b="1" dirty="0" err="1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lot</a:t>
            </a:r>
            <a:r>
              <a:rPr lang="de-DE" sz="6000" b="1" dirty="0">
                <a:solidFill>
                  <a:srgbClr val="B04532"/>
                </a:solidFill>
                <a:latin typeface="Source Sans Pro" panose="020B0503030403020204" pitchFamily="34" charset="77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73DCDB78-DA98-FF4D-AB7F-0346657A56B8}"/>
              </a:ext>
            </a:extLst>
          </p:cNvPr>
          <p:cNvSpPr/>
          <p:nvPr/>
        </p:nvSpPr>
        <p:spPr>
          <a:xfrm>
            <a:off x="673241" y="2259509"/>
            <a:ext cx="7757326" cy="1623977"/>
          </a:xfrm>
          <a:prstGeom prst="rect">
            <a:avLst/>
          </a:prstGeom>
          <a:solidFill>
            <a:schemeClr val="accent1">
              <a:lumMod val="40000"/>
              <a:lumOff val="60000"/>
              <a:alpha val="6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de-DE" sz="1800" b="1" spc="40" dirty="0" err="1">
                <a:solidFill>
                  <a:srgbClr val="025249"/>
                </a:solidFill>
              </a:rPr>
              <a:t>Slides</a:t>
            </a:r>
            <a:r>
              <a:rPr lang="de-DE" sz="1800" b="1" spc="40" dirty="0">
                <a:solidFill>
                  <a:srgbClr val="025249"/>
                </a:solidFill>
              </a:rPr>
              <a:t>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/galaxy-2022</a:t>
            </a:r>
            <a:r>
              <a:rPr lang="de-DE" sz="1800" b="1" spc="40" dirty="0">
                <a:solidFill>
                  <a:srgbClr val="41719C"/>
                </a:solidFill>
              </a:rPr>
              <a:t> (PDF)</a:t>
            </a:r>
          </a:p>
          <a:p>
            <a:pPr algn="ctr">
              <a:lnSpc>
                <a:spcPct val="150000"/>
              </a:lnSpc>
            </a:pPr>
            <a:r>
              <a:rPr lang="de-DE" sz="1800" b="1" spc="40" dirty="0">
                <a:solidFill>
                  <a:srgbClr val="025249"/>
                </a:solidFill>
              </a:rPr>
              <a:t>Source-Code: 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https://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graphql.schule</a:t>
            </a:r>
            <a:r>
              <a:rPr lang="de-DE" b="1" spc="40" dirty="0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de-DE" b="1" spc="40" dirty="0" err="1">
                <a:solidFill>
                  <a:srgbClr val="41719C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galaxy-example</a:t>
            </a:r>
            <a:endParaRPr lang="de-DE" sz="1800" b="1" spc="40" dirty="0">
              <a:solidFill>
                <a:srgbClr val="41719C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de-DE" b="1" spc="40" dirty="0">
                <a:solidFill>
                  <a:srgbClr val="025249"/>
                </a:solidFill>
              </a:rPr>
              <a:t>C</a:t>
            </a:r>
            <a:r>
              <a:rPr lang="de-DE" sz="1800" b="1" spc="40" dirty="0">
                <a:solidFill>
                  <a:srgbClr val="025249"/>
                </a:solidFill>
              </a:rPr>
              <a:t>ontact: </a:t>
            </a:r>
            <a:r>
              <a:rPr lang="de-DE" sz="1800" b="1" spc="40" dirty="0" err="1">
                <a:solidFill>
                  <a:srgbClr val="41719C"/>
                </a:solidFill>
              </a:rPr>
              <a:t>nils@nilshartmann.net</a:t>
            </a:r>
            <a:endParaRPr lang="de-DE" sz="1800" b="1" spc="40" dirty="0">
              <a:solidFill>
                <a:srgbClr val="41719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060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5">
            <a:extLst>
              <a:ext uri="{FF2B5EF4-FFF2-40B4-BE49-F238E27FC236}">
                <a16:creationId xmlns:a16="http://schemas.microsoft.com/office/drawing/2014/main" id="{E9E03217-B50C-DA82-FE3A-D9298686A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GraphQL API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E432E261-5A72-A6CA-7A6B-0E3398B54982}"/>
              </a:ext>
            </a:extLst>
          </p:cNvPr>
          <p:cNvSpPr txBox="1"/>
          <p:nvPr/>
        </p:nvSpPr>
        <p:spPr>
          <a:xfrm>
            <a:off x="2147978" y="489182"/>
            <a:ext cx="416196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Customer {</a:t>
            </a:r>
            <a:b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ID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name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String</a:t>
            </a:r>
            <a: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!</a:t>
            </a:r>
            <a:br>
              <a:rPr lang="de-DE" sz="1400" dirty="0">
                <a:solidFill>
                  <a:srgbClr val="025249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</a:b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address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9E60B8"/>
                </a:solidFill>
                <a:latin typeface="Source Code Pro Light" panose="020B0409030403020204" pitchFamily="49" charset="0"/>
                <a:ea typeface="Source Code Pro Light" panose="020B0409030403020204" pitchFamily="49" charset="0"/>
              </a:rPr>
              <a:t>Int</a:t>
            </a:r>
            <a:endParaRPr lang="de-DE" sz="1400" dirty="0">
              <a:solidFill>
                <a:srgbClr val="9E60B8"/>
              </a:solidFill>
              <a:latin typeface="Source Code Pro Light" panose="020B0409030403020204" pitchFamily="49" charset="0"/>
              <a:ea typeface="Source Code Pro Light" panose="020B0409030403020204" pitchFamily="49" charset="0"/>
            </a:endParaRP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7281CA1E-0E74-2786-21EB-8F8E3AB5C9D2}"/>
              </a:ext>
            </a:extLst>
          </p:cNvPr>
          <p:cNvSpPr txBox="1"/>
          <p:nvPr/>
        </p:nvSpPr>
        <p:spPr>
          <a:xfrm>
            <a:off x="2147978" y="3169717"/>
            <a:ext cx="661491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newCustomer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Customer! }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</a:t>
            </a:r>
            <a:r>
              <a:rPr lang="de-DE" sz="1400" b="1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Subscription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OnNewCustomer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 }</a:t>
            </a: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  <a:p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EBF76ECE-A52A-1EE2-E52C-44C7ABF68D16}"/>
              </a:ext>
            </a:extLst>
          </p:cNvPr>
          <p:cNvSpPr txBox="1"/>
          <p:nvPr/>
        </p:nvSpPr>
        <p:spPr>
          <a:xfrm>
            <a:off x="2147978" y="1998313"/>
            <a:ext cx="646273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>
                <a:solidFill>
                  <a:srgbClr val="EF7D1D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type </a:t>
            </a:r>
            <a:r>
              <a:rPr lang="de-DE" sz="1400" b="1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Mutation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{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 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addCustomer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(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input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: </a:t>
            </a:r>
            <a:r>
              <a:rPr lang="de-DE" sz="1400" dirty="0" err="1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AddCustomerInput</a:t>
            </a:r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!): Customer!</a:t>
            </a:r>
          </a:p>
          <a:p>
            <a: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  <a:t>}</a:t>
            </a:r>
            <a:br>
              <a:rPr lang="de-DE" sz="1400" dirty="0">
                <a:solidFill>
                  <a:srgbClr val="025249"/>
                </a:solidFill>
                <a:latin typeface="Source Code Pro" panose="020B0509030403020204" pitchFamily="49" charset="0"/>
                <a:ea typeface="Source Code Pro" panose="020B0509030403020204" pitchFamily="49" charset="0"/>
              </a:rPr>
            </a:br>
            <a:endParaRPr lang="de-DE" sz="1400" dirty="0">
              <a:solidFill>
                <a:srgbClr val="025249"/>
              </a:solidFill>
              <a:latin typeface="Source Code Pro" panose="020B0509030403020204" pitchFamily="49" charset="0"/>
              <a:ea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85054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5">
            <a:extLst>
              <a:ext uri="{FF2B5EF4-FFF2-40B4-BE49-F238E27FC236}">
                <a16:creationId xmlns:a16="http://schemas.microsoft.com/office/drawing/2014/main" id="{8D8BD24D-6E42-6053-9C2C-99E877674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endParaRPr lang="de-DE" sz="2400" cap="none" spc="75" dirty="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6BD65B95-F594-55E4-E9E3-AFE0B55BC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4" y="547985"/>
            <a:ext cx="8770165" cy="3628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480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el 5">
            <a:extLst>
              <a:ext uri="{FF2B5EF4-FFF2-40B4-BE49-F238E27FC236}">
                <a16:creationId xmlns:a16="http://schemas.microsoft.com/office/drawing/2014/main" id="{8D8BD24D-6E42-6053-9C2C-99E877674D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endParaRPr lang="de-DE" sz="2400" cap="none" spc="75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4606111A-4F60-9C62-8288-222968F17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4" y="550759"/>
            <a:ext cx="8529941" cy="3626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238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206CD6D0-270E-65C2-F8B7-012B1C634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7" y="560810"/>
            <a:ext cx="8739167" cy="3615984"/>
          </a:xfrm>
          <a:prstGeom prst="rect">
            <a:avLst/>
          </a:prstGeom>
        </p:spPr>
      </p:pic>
      <p:sp>
        <p:nvSpPr>
          <p:cNvPr id="9" name="Titel 5">
            <a:extLst>
              <a:ext uri="{FF2B5EF4-FFF2-40B4-BE49-F238E27FC236}">
                <a16:creationId xmlns:a16="http://schemas.microsoft.com/office/drawing/2014/main" id="{C401E192-C0CD-538F-2AB8-75465B17B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endParaRPr lang="de-DE" sz="2400" cap="none" spc="75" dirty="0"/>
          </a:p>
        </p:txBody>
      </p:sp>
    </p:spTree>
    <p:extLst>
      <p:ext uri="{BB962C8B-B14F-4D97-AF65-F5344CB8AC3E}">
        <p14:creationId xmlns:p14="http://schemas.microsoft.com/office/powerpoint/2010/main" val="30468947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B958521-836C-9A95-033F-D89DE597B4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35" y="3580109"/>
            <a:ext cx="8497833" cy="596684"/>
          </a:xfrm>
          <a:prstGeom prst="rect">
            <a:avLst/>
          </a:prstGeom>
        </p:spPr>
      </p:pic>
      <p:sp>
        <p:nvSpPr>
          <p:cNvPr id="8" name="Titel 5">
            <a:extLst>
              <a:ext uri="{FF2B5EF4-FFF2-40B4-BE49-F238E27FC236}">
                <a16:creationId xmlns:a16="http://schemas.microsoft.com/office/drawing/2014/main" id="{F69B3699-68C9-08E4-6ECE-377F61D3D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1412748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358C848F-592F-E0D0-B594-E4D4BD0CEB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01" y="519192"/>
            <a:ext cx="8604193" cy="3657599"/>
          </a:xfrm>
          <a:prstGeom prst="rect">
            <a:avLst/>
          </a:prstGeom>
        </p:spPr>
      </p:pic>
      <p:sp>
        <p:nvSpPr>
          <p:cNvPr id="11" name="Titel 5">
            <a:extLst>
              <a:ext uri="{FF2B5EF4-FFF2-40B4-BE49-F238E27FC236}">
                <a16:creationId xmlns:a16="http://schemas.microsoft.com/office/drawing/2014/main" id="{26D2A747-C7AD-2623-F28F-6FD50D3DA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50834"/>
            <a:ext cx="9144000" cy="592667"/>
          </a:xfrm>
        </p:spPr>
        <p:txBody>
          <a:bodyPr>
            <a:normAutofit/>
          </a:bodyPr>
          <a:lstStyle/>
          <a:p>
            <a:r>
              <a:rPr lang="de-DE" sz="2400" cap="none" spc="75" dirty="0"/>
              <a:t>A simple </a:t>
            </a:r>
            <a:r>
              <a:rPr lang="de-DE" sz="2400" cap="none" spc="75" dirty="0" err="1"/>
              <a:t>use-case</a:t>
            </a:r>
            <a:r>
              <a:rPr lang="de-DE" sz="2400" cap="none" spc="75" dirty="0"/>
              <a:t> 🤔</a:t>
            </a:r>
          </a:p>
        </p:txBody>
      </p:sp>
    </p:spTree>
    <p:extLst>
      <p:ext uri="{BB962C8B-B14F-4D97-AF65-F5344CB8AC3E}">
        <p14:creationId xmlns:p14="http://schemas.microsoft.com/office/powerpoint/2010/main" val="1059298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405</Words>
  <Application>Microsoft Macintosh PowerPoint</Application>
  <PresentationFormat>Bildschirmpräsentation (16:9)</PresentationFormat>
  <Paragraphs>118</Paragraphs>
  <Slides>36</Slides>
  <Notes>34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36</vt:i4>
      </vt:variant>
    </vt:vector>
  </HeadingPairs>
  <TitlesOfParts>
    <vt:vector size="44" baseType="lpstr">
      <vt:lpstr>Arial</vt:lpstr>
      <vt:lpstr>Calibri</vt:lpstr>
      <vt:lpstr>Calibri Light</vt:lpstr>
      <vt:lpstr>Montserrat</vt:lpstr>
      <vt:lpstr>Source Code Pro</vt:lpstr>
      <vt:lpstr>Source Code Pro Light</vt:lpstr>
      <vt:lpstr>Source Sans Pro</vt:lpstr>
      <vt:lpstr>Office-Design</vt:lpstr>
      <vt:lpstr>GraphQL Galaxy, online | Dec 8-9 2022 | @nilshartmann</vt:lpstr>
      <vt:lpstr>https://nilshartmann.net</vt:lpstr>
      <vt:lpstr>A GraphQL API</vt:lpstr>
      <vt:lpstr>A GraphQL API</vt:lpstr>
      <vt:lpstr>A simple use-case</vt:lpstr>
      <vt:lpstr>A simple use-case</vt:lpstr>
      <vt:lpstr>A simple use-case</vt:lpstr>
      <vt:lpstr>A simple use-case 🤔</vt:lpstr>
      <vt:lpstr>A simple use-case 🤔</vt:lpstr>
      <vt:lpstr>A simple use-case 🤔</vt:lpstr>
      <vt:lpstr>A simple use-case 🤔</vt:lpstr>
      <vt:lpstr>A simple use-case 🤔</vt:lpstr>
      <vt:lpstr>A simple use-case 🤔</vt:lpstr>
      <vt:lpstr>Message Broker</vt:lpstr>
      <vt:lpstr>Message Broker</vt:lpstr>
      <vt:lpstr>Message Broker</vt:lpstr>
      <vt:lpstr>Message Broker</vt:lpstr>
      <vt:lpstr>Apache Kafka – https://kafka.apache.org</vt:lpstr>
      <vt:lpstr>PowerPoint-Präsentation</vt:lpstr>
      <vt:lpstr>Apache Kafka – https://kafka.apache.org</vt:lpstr>
      <vt:lpstr>Apache Kafka – https://kafka.apache.org</vt:lpstr>
      <vt:lpstr>Apache Kafka – https://kafka.apache.org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Change Data Capture (CDC)</vt:lpstr>
      <vt:lpstr>PowerPoint-Präsentation</vt:lpstr>
      <vt:lpstr>Debezium – https://debezium.io</vt:lpstr>
      <vt:lpstr>Debezium</vt:lpstr>
      <vt:lpstr>Debezium</vt:lpstr>
      <vt:lpstr>Demo </vt:lpstr>
      <vt:lpstr>Debezium</vt:lpstr>
      <vt:lpstr>Debezium</vt:lpstr>
      <vt:lpstr>HTTPS://NILSHARTMANN.NET | @nilshartmann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1214</cp:revision>
  <cp:lastPrinted>2019-09-03T13:49:24Z</cp:lastPrinted>
  <dcterms:created xsi:type="dcterms:W3CDTF">2016-03-28T15:59:53Z</dcterms:created>
  <dcterms:modified xsi:type="dcterms:W3CDTF">2022-11-21T20:17:36Z</dcterms:modified>
</cp:coreProperties>
</file>